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51" r:id="rId3"/>
    <p:sldId id="352" r:id="rId4"/>
    <p:sldId id="271" r:id="rId5"/>
    <p:sldId id="348" r:id="rId6"/>
    <p:sldId id="349" r:id="rId7"/>
    <p:sldId id="355" r:id="rId8"/>
    <p:sldId id="354" r:id="rId9"/>
    <p:sldId id="358" r:id="rId10"/>
    <p:sldId id="357" r:id="rId11"/>
    <p:sldId id="356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2020/12/8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N%2026%20%20hd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1465" y="1196752"/>
            <a:ext cx="7775649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華康勘亭流" pitchFamily="65" charset="-120"/>
                <a:ea typeface="華康勘亭流" pitchFamily="65" charset="-120"/>
              </a:rPr>
              <a:t>家庭教育宣導講座</a:t>
            </a:r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1086" y="2933063"/>
            <a:ext cx="7775649" cy="179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i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從藍鯨遊戲</a:t>
            </a:r>
            <a:endParaRPr lang="en-US" altLang="zh-TW" sz="4800" i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i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談</a:t>
            </a:r>
            <a:r>
              <a:rPr lang="en-US" altLang="zh-TW" sz="4800" i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E</a:t>
            </a:r>
            <a:r>
              <a:rPr lang="zh-TW" altLang="en-US" sz="4800" i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世代家庭教育</a:t>
            </a:r>
            <a:endParaRPr lang="zh-TW" altLang="en-US" sz="4800" i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70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6454" r="36460" b="19386"/>
          <a:stretch/>
        </p:blipFill>
        <p:spPr bwMode="auto">
          <a:xfrm>
            <a:off x="113093" y="836712"/>
            <a:ext cx="886216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6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7974" y="764704"/>
            <a:ext cx="8224465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教育</a:t>
            </a: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現場的</a:t>
            </a: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介入</a:t>
            </a: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endParaRPr lang="en-US" altLang="zh-TW" sz="36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1028700" lvl="1" indent="-571500">
              <a:buFont typeface="Arial" pitchFamily="34" charset="0"/>
              <a:buChar char="•"/>
            </a:pPr>
            <a:r>
              <a:rPr lang="zh-TW" altLang="en-US" sz="3600" i="1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利用班級輔導與隨機教育提升</a:t>
            </a:r>
            <a:r>
              <a:rPr lang="zh-TW" altLang="en-US" sz="3600" i="1" dirty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學生對於網路遊戲的危機</a:t>
            </a:r>
            <a:r>
              <a:rPr lang="zh-TW" altLang="en-US" sz="3600" i="1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意識</a:t>
            </a:r>
            <a:endParaRPr lang="en-US" altLang="zh-TW" sz="3600" i="1" dirty="0" smtClean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marL="1028700" lvl="1" indent="-571500">
              <a:buFont typeface="Arial" pitchFamily="34" charset="0"/>
              <a:buChar char="•"/>
            </a:pPr>
            <a:endParaRPr lang="en-US" altLang="zh-TW" sz="2000" i="1" dirty="0" smtClean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marL="1028700" lvl="1" indent="-571500">
              <a:buFont typeface="Arial" pitchFamily="34" charset="0"/>
              <a:buChar char="•"/>
            </a:pPr>
            <a:r>
              <a:rPr lang="zh-TW" altLang="en-US" sz="3600" i="1" dirty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利用親職教育講座與文宣媒</a:t>
            </a:r>
            <a:r>
              <a:rPr lang="zh-TW" altLang="en-US" sz="3600" i="1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材提升家長對於網路遊戲的危機意識</a:t>
            </a:r>
            <a:endParaRPr lang="en-US" altLang="zh-TW" sz="3600" i="1" dirty="0" smtClean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marL="1028700" lvl="1" indent="-571500">
              <a:buFont typeface="Arial" pitchFamily="34" charset="0"/>
              <a:buChar char="•"/>
            </a:pPr>
            <a:endParaRPr lang="en-US" altLang="zh-TW" sz="2000" i="1" dirty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marL="1028700" lvl="1" indent="-571500">
              <a:buFont typeface="Arial" pitchFamily="34" charset="0"/>
              <a:buChar char="•"/>
            </a:pPr>
            <a:r>
              <a:rPr lang="zh-TW" altLang="en-US" sz="3600" i="1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低自尊、家庭支援系統薄弱、人際地位低落等類型學生個案的篩選與關懷</a:t>
            </a:r>
            <a:endParaRPr lang="en-US" altLang="zh-TW" sz="3600" i="1" dirty="0" smtClean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marL="1028700" lvl="1" indent="-571500">
              <a:buFont typeface="Arial" pitchFamily="34" charset="0"/>
              <a:buChar char="•"/>
            </a:pPr>
            <a:endParaRPr lang="en-US" altLang="zh-TW" sz="3600" i="1" dirty="0" smtClean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marL="1028700" lvl="1" indent="-571500">
              <a:buFont typeface="Arial" pitchFamily="34" charset="0"/>
              <a:buChar char="•"/>
            </a:pPr>
            <a:endParaRPr lang="zh-TW" altLang="en-US" sz="3600" i="1" dirty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16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9632" y="764704"/>
            <a:ext cx="7272807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8000" i="1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謝謝聆聽</a:t>
            </a:r>
            <a:endParaRPr lang="en-US" altLang="zh-TW" sz="8000" i="1" dirty="0" smtClean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marL="1028700" lvl="1" indent="-571500">
              <a:buFont typeface="Arial" pitchFamily="34" charset="0"/>
              <a:buChar char="•"/>
            </a:pPr>
            <a:endParaRPr lang="zh-TW" altLang="en-US" sz="3600" i="1" dirty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67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08720"/>
            <a:ext cx="869467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88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9" y="1052736"/>
            <a:ext cx="7725935" cy="433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3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8194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5" t="18967" r="31851" b="21046"/>
          <a:stretch>
            <a:fillRect/>
          </a:stretch>
        </p:blipFill>
        <p:spPr bwMode="auto">
          <a:xfrm>
            <a:off x="307975" y="692696"/>
            <a:ext cx="825081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7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13498" cy="484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1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7" y="908720"/>
            <a:ext cx="8049319" cy="519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5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9" y="908720"/>
            <a:ext cx="8553375" cy="54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9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2290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14127" r="35204" b="27251"/>
          <a:stretch>
            <a:fillRect/>
          </a:stretch>
        </p:blipFill>
        <p:spPr bwMode="auto">
          <a:xfrm>
            <a:off x="307974" y="548680"/>
            <a:ext cx="852332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9632" y="620688"/>
            <a:ext cx="7344816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藍鯨遊戲介紹</a:t>
            </a: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控制手段</a:t>
            </a: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400" dirty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受害者</a:t>
            </a: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特徵</a:t>
            </a: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4400" dirty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E</a:t>
            </a: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世代家庭的危機</a:t>
            </a: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4400" dirty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E</a:t>
            </a: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世代家庭教育的工作重點</a:t>
            </a:r>
            <a:endParaRPr lang="zh-TW" altLang="en-US" sz="4400" dirty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34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3314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1376" r="37097" b="20346"/>
          <a:stretch>
            <a:fillRect/>
          </a:stretch>
        </p:blipFill>
        <p:spPr bwMode="auto">
          <a:xfrm>
            <a:off x="465446" y="548680"/>
            <a:ext cx="822201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6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9" y="963823"/>
            <a:ext cx="7900445" cy="49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5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36712"/>
            <a:ext cx="8051139" cy="498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2" y="908720"/>
            <a:ext cx="810443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18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5" y="1052736"/>
            <a:ext cx="8380784" cy="525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2" y="908720"/>
            <a:ext cx="8327826" cy="529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7" y="815044"/>
            <a:ext cx="8673579" cy="522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2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7460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sp>
        <p:nvSpPr>
          <p:cNvPr id="6" name="AutoShape 2" descr="藍鯨遊戲發明者僅是個二十一歲的心理學學生，終入獄- 每日頭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7"/>
            <a:ext cx="6562949" cy="407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159919" y="4858920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藍鯨遊戲遊戲創始人的布德金</a:t>
            </a:r>
          </a:p>
        </p:txBody>
      </p:sp>
    </p:spTree>
    <p:extLst>
      <p:ext uri="{BB962C8B-B14F-4D97-AF65-F5344CB8AC3E}">
        <p14:creationId xmlns:p14="http://schemas.microsoft.com/office/powerpoint/2010/main" val="3356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23527" y="260648"/>
            <a:ext cx="8712969" cy="6336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基本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招數：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pPr marL="800100" lvl="1" indent="-342900">
              <a:buFont typeface="+mj-lt"/>
              <a:buAutoNum type="arabicPeriod"/>
            </a:pP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要求</a:t>
            </a: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參與者提供裸照、身份證件照片等，用以威脅參與者不得退出；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剝奪遊戲參與者的睡眠，要求參與者在凌晨</a:t>
            </a:r>
            <a:r>
              <a:rPr lang="en-US" altLang="zh-TW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點</a:t>
            </a:r>
            <a:r>
              <a:rPr lang="en-US" altLang="zh-TW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分起床；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要求參與者看一整天的恐怖電影；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摧毀參與者生活的信念，不時提出讓參與者懷疑、否定正常生活的問題；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誘導參與者透過自殘來尋求「解脫」；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持續增加參與者的負面情緒，並導致其麻痹；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TW" altLang="en-US" sz="2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參與者最終走向極度抑鬱、甚至自殺</a:t>
            </a:r>
            <a:r>
              <a:rPr lang="zh-TW" altLang="en-US" sz="24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marL="800100" lvl="1" indent="-342900">
              <a:buFont typeface="+mj-lt"/>
              <a:buAutoNum type="arabicPeriod"/>
            </a:pP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參與者每次完成任務後，都需提供圖片或影片證據。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天後，為了證明「贏得遊戲」，參與者會被要求去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自殺。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27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1465" y="1196752"/>
            <a:ext cx="7775649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華康勘亭流" pitchFamily="65" charset="-120"/>
                <a:ea typeface="華康勘亭流" pitchFamily="65" charset="-120"/>
              </a:rPr>
              <a:t>自殺防治守門員</a:t>
            </a:r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1086" y="2933063"/>
            <a:ext cx="7775649" cy="179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i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從藍鯨遊戲</a:t>
            </a:r>
            <a:endParaRPr lang="en-US" altLang="zh-TW" sz="4800" i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i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談新型態自殺危機</a:t>
            </a:r>
            <a:endParaRPr lang="zh-TW" altLang="en-US" sz="4800" i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3701" r="21481" b="21315"/>
          <a:stretch/>
        </p:blipFill>
        <p:spPr bwMode="auto">
          <a:xfrm>
            <a:off x="0" y="4698695"/>
            <a:ext cx="3419872" cy="21593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67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9632" y="620688"/>
            <a:ext cx="7344816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藍鯨遊戲介紹</a:t>
            </a: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控制手段</a:t>
            </a: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400" dirty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受害者</a:t>
            </a: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特徵</a:t>
            </a:r>
            <a:endParaRPr lang="en-US" altLang="zh-TW" sz="4400" dirty="0" smtClean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4400" dirty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4400" dirty="0" smtClean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教育現場的介入</a:t>
            </a:r>
            <a:endParaRPr lang="zh-TW" altLang="en-US" sz="4400" dirty="0">
              <a:solidFill>
                <a:srgbClr val="FFFF00"/>
              </a:solidFill>
              <a:latin typeface="華康勘亭流" pitchFamily="65" charset="-120"/>
              <a:ea typeface="華康勘亭流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23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858819" cy="55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0" y="836713"/>
            <a:ext cx="8917911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5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3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8" descr="N號房」會員喊冤韓星怒斥：觀眾也是性剝削共犯- 國際- 自由時報電子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2775" y="1412776"/>
            <a:ext cx="7775649" cy="2592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200" i="1" dirty="0">
              <a:solidFill>
                <a:schemeClr val="accent6">
                  <a:lumMod val="60000"/>
                  <a:lumOff val="40000"/>
                </a:schemeClr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22162" r="36388" b="37944"/>
          <a:stretch/>
        </p:blipFill>
        <p:spPr bwMode="auto">
          <a:xfrm>
            <a:off x="251520" y="1340768"/>
            <a:ext cx="86890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6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243</Words>
  <Application>Microsoft Office PowerPoint</Application>
  <PresentationFormat>如螢幕大小 (4:3)</PresentationFormat>
  <Paragraphs>42</Paragraphs>
  <Slides>26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67</cp:revision>
  <dcterms:created xsi:type="dcterms:W3CDTF">2020-10-29T06:11:39Z</dcterms:created>
  <dcterms:modified xsi:type="dcterms:W3CDTF">2020-12-08T02:51:33Z</dcterms:modified>
</cp:coreProperties>
</file>